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9" r:id="rId5"/>
    <p:sldId id="271" r:id="rId6"/>
    <p:sldId id="272" r:id="rId7"/>
    <p:sldId id="263" r:id="rId8"/>
    <p:sldId id="268" r:id="rId9"/>
    <p:sldId id="270" r:id="rId10"/>
    <p:sldId id="267" r:id="rId11"/>
    <p:sldId id="269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4;&#1086;&#1082;&#1083;&#1072;&#1076;%20&#1076;&#1080;&#1088;&#1077;&#1082;&#1090;&#1086;&#1088;&#1072;%20&#1044;&#1057;&#1056;\&#1086;&#1090;&#1087;&#1088;&#1072;&#1074;&#1080;&#1083;&#108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CB2B-4111-AD63-D57233C7B8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B2B-4111-AD63-D57233C7B8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Лист1!$A$5:$A$6</c:f>
              <c:strCache>
                <c:ptCount val="2"/>
                <c:pt idx="0">
                  <c:v>участвуют в проекте по социальной занятости</c:v>
                </c:pt>
                <c:pt idx="1">
                  <c:v>потребность</c:v>
                </c:pt>
              </c:strCache>
            </c:strRef>
          </c:cat>
          <c:val>
            <c:numRef>
              <c:f>Лист1!$B$5:$B$6</c:f>
              <c:numCache>
                <c:formatCode>0%</c:formatCode>
                <c:ptCount val="2"/>
                <c:pt idx="0">
                  <c:v>0.83000000000000029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2B-4111-AD63-D57233C7B8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30535286431357617"/>
          <c:y val="5.4216730591873159E-2"/>
          <c:w val="0.66727325573404828"/>
          <c:h val="0.1702615719636337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31501-477B-449E-B96C-DBFF42139281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D8FFE-FB42-4DA8-88A6-652E0EEA2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8FFE-FB42-4DA8-88A6-652E0EEA2E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7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8FFE-FB42-4DA8-88A6-652E0EEA2E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2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8FFE-FB42-4DA8-88A6-652E0EEA2E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1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8FFE-FB42-4DA8-88A6-652E0EEA2E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0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8FFE-FB42-4DA8-88A6-652E0EEA2E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8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8FFE-FB42-4DA8-88A6-652E0EEA2EF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8FFE-FB42-4DA8-88A6-652E0EEA2E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6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8FFE-FB42-4DA8-88A6-652E0EEA2EF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оклад директора ДСР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468" y="0"/>
            <a:ext cx="970493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3356992"/>
            <a:ext cx="6668451" cy="1470025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Региональная система организации 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занятости инвалидов 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Ханты-Мансийском автономном округе – Югре</a:t>
            </a:r>
          </a:p>
        </p:txBody>
      </p:sp>
      <p:pic>
        <p:nvPicPr>
          <p:cNvPr id="5" name="Рисунок 4" descr="wh4g3JmWU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0764" y="332656"/>
            <a:ext cx="1296144" cy="129614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08520" y="142852"/>
            <a:ext cx="82089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ДЕПАРТАМЕНТ СОЦИАЛЬНОГО РАЗВИТИЯ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ХАНТЫ-МАНСИЙСКОГО АВТОНОМНОГО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ОКРУГА – ЮГРЫ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75468"/>
            <a:ext cx="1296144" cy="1296144"/>
          </a:xfrm>
          <a:prstGeom prst="rect">
            <a:avLst/>
          </a:prstGeom>
        </p:spPr>
      </p:pic>
      <p:pic>
        <p:nvPicPr>
          <p:cNvPr id="16" name="Slid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29960" r="89063" b="25857"/>
          <a:stretch>
            <a:fillRect/>
          </a:stretch>
        </p:blipFill>
        <p:spPr>
          <a:xfrm>
            <a:off x="0" y="1857364"/>
            <a:ext cx="714380" cy="407196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57158" y="928670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Предоставлено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484 услуги: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3214686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</a:t>
            </a:r>
            <a:r>
              <a:rPr lang="ru-RU" sz="1400" i="1" dirty="0"/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услуг, обеспечивающих участие инвалидов в социальной занятости, включая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соц.-псих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соц.-пед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сопровождение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4643446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услуг, обеспечивающих участие инвалидов в социальной занятости, включая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ассистивные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услуги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857588" y="2187052"/>
            <a:ext cx="3143272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1536679" y="3678239"/>
            <a:ext cx="4500594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796474" y="1238228"/>
            <a:ext cx="5214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психологи;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инструкторы по труду;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специалисты по комплексной реабилитации;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ассистенты по оказанию технической помощи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40082" y="935185"/>
            <a:ext cx="2875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проекта: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75655" y="354854"/>
            <a:ext cx="55252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занятость  в цифрах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5786" y="1785926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ru-RU" sz="1400" i="1" dirty="0"/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услуг, направленных на организацию несложных (простых) видов развивающей деятельности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28453" y="2629433"/>
            <a:ext cx="1927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</a:p>
        </p:txBody>
      </p:sp>
      <p:pic>
        <p:nvPicPr>
          <p:cNvPr id="10241" name="Picture 1" descr="C:\Users\User\Desktop\Доклад директора ДСР\нефтеюганск из дела\НРЦ помещение Тренировочная комна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7029" y="4955822"/>
            <a:ext cx="1928826" cy="117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5" descr="C:\Users\User\Desktop\Доклад директора ДСР\нижневартовск\НМРЦДИ соц занятость\НМРЦДИ кабинет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9" y="4933399"/>
            <a:ext cx="1577706" cy="118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User\Desktop\Доклад директора ДСР\нижневартовск\НМРЦДИ соц занятость\НМРЦДИ кабинет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9221" y="3364257"/>
            <a:ext cx="2038328" cy="152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User\Desktop\Доклад директора ДСР\нижневартовск\НМРЦДИ соц занятость\НМРЦДИ кабине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6120" y="4902232"/>
            <a:ext cx="1524011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57095" y="3420088"/>
            <a:ext cx="2857520" cy="142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User\Desktop\Доклад директора ДСР\Урай\Помещения 2 УКЦСО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9820" y="2106271"/>
            <a:ext cx="1723756" cy="128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35156" t="6944" r="33984" b="56250"/>
          <a:stretch>
            <a:fillRect/>
          </a:stretch>
        </p:blipFill>
        <p:spPr bwMode="auto">
          <a:xfrm rot="420431">
            <a:off x="4357686" y="857232"/>
            <a:ext cx="39398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285728"/>
            <a:ext cx="1296144" cy="1296144"/>
          </a:xfrm>
          <a:prstGeom prst="rect">
            <a:avLst/>
          </a:prstGeom>
        </p:spPr>
      </p:pic>
      <p:pic>
        <p:nvPicPr>
          <p:cNvPr id="16" name="Slide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29960" r="89063" b="25857"/>
          <a:stretch>
            <a:fillRect/>
          </a:stretch>
        </p:blipFill>
        <p:spPr>
          <a:xfrm>
            <a:off x="0" y="1643050"/>
            <a:ext cx="714380" cy="40719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73765" y="233049"/>
            <a:ext cx="49521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2572530" y="5071280"/>
            <a:ext cx="2000264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3643306" y="3429000"/>
            <a:ext cx="4857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Специалисты-реализаторы: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отмечают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всех 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(100%) участников проекта 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лучшение эмоционально-психологического самочувствия 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0800000">
            <a:off x="3643306" y="3357562"/>
            <a:ext cx="4714908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l="35547" t="43056" r="17969" b="20138"/>
          <a:stretch>
            <a:fillRect/>
          </a:stretch>
        </p:blipFill>
        <p:spPr bwMode="auto">
          <a:xfrm rot="21301704">
            <a:off x="573446" y="944071"/>
            <a:ext cx="4214842" cy="18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l="42578" t="18750" r="21094" b="8333"/>
          <a:stretch>
            <a:fillRect/>
          </a:stretch>
        </p:blipFill>
        <p:spPr bwMode="auto">
          <a:xfrm rot="21381969">
            <a:off x="642910" y="2857496"/>
            <a:ext cx="272076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286216" y="4714884"/>
            <a:ext cx="4857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Родители/родственники инвалидов: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выражают горячую благодарность и замечают появление интереса к продуктивной деятельности 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85728"/>
            <a:ext cx="1296144" cy="1296144"/>
          </a:xfrm>
          <a:prstGeom prst="rect">
            <a:avLst/>
          </a:prstGeom>
        </p:spPr>
      </p:pic>
      <p:pic>
        <p:nvPicPr>
          <p:cNvPr id="16" name="Slid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29960" r="89063" b="25857"/>
          <a:stretch>
            <a:fillRect/>
          </a:stretch>
        </p:blipFill>
        <p:spPr>
          <a:xfrm>
            <a:off x="0" y="1643050"/>
            <a:ext cx="714380" cy="40719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28662" y="349234"/>
            <a:ext cx="6837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социальной занятости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инвалидов в ХМАО - Югре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215076" y="2213760"/>
            <a:ext cx="1143008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0800000">
            <a:off x="928662" y="1571613"/>
            <a:ext cx="4714908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0100" y="1571612"/>
            <a:ext cx="59293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Увеличить охват граждан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нуждающихся в социальной занятости до 100%  на территории округа за счет подключения новых уполномоченных организаций социального обслуживания;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85918" y="3071810"/>
            <a:ext cx="67151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получения дохода инвалидом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проекта по социальной занятости с помощью: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реализации продукции на предпраздничных ярмарках, организуемых в муниципалитетах;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выращивания цветов на территории учреждения и продажа их в цветочный магазин для оформления букетов;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5292882"/>
            <a:ext cx="6643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Привлекать к проекту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«Социальная занятость инвалидов»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индивидуальных предпринимателей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714480" y="3071808"/>
            <a:ext cx="5643602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822299" y="4035429"/>
            <a:ext cx="1500198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2428860" y="5214948"/>
            <a:ext cx="6357982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786712" y="5642784"/>
            <a:ext cx="857256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85728"/>
            <a:ext cx="1296144" cy="1296144"/>
          </a:xfrm>
          <a:prstGeom prst="rect">
            <a:avLst/>
          </a:prstGeom>
        </p:spPr>
      </p:pic>
      <p:pic>
        <p:nvPicPr>
          <p:cNvPr id="16" name="Slid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29960" r="89063" b="25857"/>
          <a:stretch>
            <a:fillRect/>
          </a:stretch>
        </p:blipFill>
        <p:spPr>
          <a:xfrm>
            <a:off x="0" y="1643050"/>
            <a:ext cx="714380" cy="40719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48106" y="2492896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214290"/>
            <a:ext cx="1296144" cy="1296144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827584" y="184117"/>
            <a:ext cx="6801908" cy="1285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Региональная система организации социальной занятости инвалидов в ХМАО - Югре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14348" y="1643050"/>
            <a:ext cx="32147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Нормативно-правовая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база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организации социальной занятости инвалидов в Российской Федерации              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НПА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14348" y="3143248"/>
            <a:ext cx="32147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Нормативно-правовая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база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организации социальной занятости инвалидов в Ханты-Мансийском автономном округе - Югре          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НПА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5786" y="4714884"/>
            <a:ext cx="32147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Локальные акты учреждений социального обслуживания по организации социальной занятости инвалидов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 НПА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" name="Slid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19" t="31064" r="8593" b="15916"/>
          <a:stretch>
            <a:fillRect/>
          </a:stretch>
        </p:blipFill>
        <p:spPr>
          <a:xfrm>
            <a:off x="5072066" y="2786058"/>
            <a:ext cx="2643206" cy="2349516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4357686" y="1357298"/>
            <a:ext cx="4357718" cy="857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Координатор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Депсоцразвития Югры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429124" y="5429264"/>
            <a:ext cx="4357718" cy="857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Инструменты эффективной системы: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Проработанная</a:t>
            </a:r>
            <a:r>
              <a:rPr kumimoji="0" lang="ru-RU" sz="1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нормативно-правовая база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aseline="0" dirty="0">
                <a:latin typeface="Times New Roman" pitchFamily="18" charset="0"/>
                <a:ea typeface="+mj-ea"/>
                <a:cs typeface="Times New Roman" pitchFamily="18" charset="0"/>
              </a:rPr>
              <a:t>Наличие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 межведомственного взаимодействия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2928934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 здравоохранения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494244" y="3038578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 культуры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21850" y="2123036"/>
            <a:ext cx="27868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 молодежной политики, гражданских инициатив и внешних связей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07719" y="2167259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 образования и науки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3786190"/>
            <a:ext cx="1571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 труда и занятости населения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916025" y="4631423"/>
            <a:ext cx="1857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 физической культуры и спорта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536677" y="3845251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Служба по делам архивов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57686" y="478632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Уполномоченные организации</a:t>
            </a:r>
          </a:p>
        </p:txBody>
      </p:sp>
      <p:pic>
        <p:nvPicPr>
          <p:cNvPr id="31" name="Slid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29960" r="89063" b="25857"/>
          <a:stretch>
            <a:fillRect/>
          </a:stretch>
        </p:blipFill>
        <p:spPr>
          <a:xfrm>
            <a:off x="-32" y="1928802"/>
            <a:ext cx="714380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71453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6450" y="275468"/>
            <a:ext cx="1296144" cy="1296144"/>
          </a:xfrm>
          <a:prstGeom prst="rect">
            <a:avLst/>
          </a:prstGeom>
        </p:spPr>
      </p:pic>
      <p:pic>
        <p:nvPicPr>
          <p:cNvPr id="14" name="Slide"/>
          <p:cNvPicPr>
            <a:picLocks noChangeAspect="1"/>
          </p:cNvPicPr>
          <p:nvPr/>
        </p:nvPicPr>
        <p:blipFill>
          <a:blip r:embed="rId3"/>
          <a:srcRect l="5468" t="29960" r="89063" b="25857"/>
          <a:stretch>
            <a:fillRect/>
          </a:stretch>
        </p:blipFill>
        <p:spPr>
          <a:xfrm>
            <a:off x="0" y="2143116"/>
            <a:ext cx="714380" cy="4071966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972988" y="137718"/>
            <a:ext cx="7198023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Финансирование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системы организации социальной занятости инвалидов в ХМАО - Югре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39" y="1500174"/>
            <a:ext cx="7657240" cy="46861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Доклад директора ДСР\Югр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17" t="7431" r="11816" b="5667"/>
          <a:stretch>
            <a:fillRect/>
          </a:stretch>
        </p:blipFill>
        <p:spPr bwMode="auto">
          <a:xfrm>
            <a:off x="214282" y="2643182"/>
            <a:ext cx="7858148" cy="4016387"/>
          </a:xfrm>
          <a:prstGeom prst="rect">
            <a:avLst/>
          </a:prstGeom>
          <a:noFill/>
        </p:spPr>
      </p:pic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04030"/>
            <a:ext cx="1296144" cy="1296144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14282" y="287755"/>
            <a:ext cx="7491124" cy="11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Учреждения социального обслуживания населения, участвующие 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организации социальной занятости инвалидов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ХМАО - Югре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85786" y="1643051"/>
            <a:ext cx="3214710" cy="85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организаций</a:t>
            </a:r>
            <a:endParaRPr kumimoji="0" lang="ru-RU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социального обслуживания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071934" y="1674592"/>
            <a:ext cx="4857784" cy="1852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 БУ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«Нефтеюганский реабилитационный центр»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 БУ «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Нижневартовский многопрофильный реабилитационный центр для инвалидов»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 БУ «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Няганский реабилитационный центр»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 БУ «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Пыть-Яхский реабилитационный центр»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 БУ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«Урайский комплексный центр социального обслуживания населения»</a:t>
            </a:r>
          </a:p>
        </p:txBody>
      </p:sp>
      <p:pic>
        <p:nvPicPr>
          <p:cNvPr id="28" name="Slid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29960" r="89063" b="25857"/>
          <a:stretch>
            <a:fillRect/>
          </a:stretch>
        </p:blipFill>
        <p:spPr>
          <a:xfrm>
            <a:off x="-32" y="1500174"/>
            <a:ext cx="714380" cy="407196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214546" y="4500570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14876" y="5572140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14546" y="5572140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6248" y="5143512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14942" y="5143512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204030"/>
            <a:ext cx="1296144" cy="1296144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714348" y="101587"/>
            <a:ext cx="727233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" name="Slid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29960" r="89063" b="25857"/>
          <a:stretch>
            <a:fillRect/>
          </a:stretch>
        </p:blipFill>
        <p:spPr>
          <a:xfrm>
            <a:off x="-32" y="1500174"/>
            <a:ext cx="714380" cy="407196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85786" y="1403323"/>
            <a:ext cx="728667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 и регистрация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заявления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КУ «Агентство социального благополучия населения»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1 рабочего дня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2500306"/>
            <a:ext cx="72866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специалистами Агентства осуществляется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навыков личного облуживания, социально-бытовых, социально-средовых и социально-коммуникативных навыков инвалида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5 рабочих дней с момента регистрации заявления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3857628"/>
            <a:ext cx="728667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заседание межведомственной комиссии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определению нуждаемости при организации социальной занятости инвалида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10 рабочих дней с момента регистрации заявления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000636"/>
            <a:ext cx="728667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уполномоченную организацию для участия инвалида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социальной занятости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9940" y="251562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признания инвалида нуждающимся в услугах социальной занятости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8286776" y="1714488"/>
            <a:ext cx="571504" cy="1000132"/>
          </a:xfrm>
          <a:prstGeom prst="curvedLeftArrow">
            <a:avLst>
              <a:gd name="adj1" fmla="val 50000"/>
              <a:gd name="adj2" fmla="val 50000"/>
              <a:gd name="adj3" fmla="val 25000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286776" y="4500570"/>
            <a:ext cx="571504" cy="1000132"/>
          </a:xfrm>
          <a:prstGeom prst="curvedLeftArrow">
            <a:avLst>
              <a:gd name="adj1" fmla="val 50000"/>
              <a:gd name="adj2" fmla="val 50000"/>
              <a:gd name="adj3" fmla="val 25000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8286776" y="3143248"/>
            <a:ext cx="571504" cy="1000132"/>
          </a:xfrm>
          <a:prstGeom prst="curvedLeftArrow">
            <a:avLst>
              <a:gd name="adj1" fmla="val 50000"/>
              <a:gd name="adj2" fmla="val 50000"/>
              <a:gd name="adj3" fmla="val 25000"/>
            </a:avLst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85728"/>
            <a:ext cx="1296144" cy="1296144"/>
          </a:xfrm>
          <a:prstGeom prst="rect">
            <a:avLst/>
          </a:prstGeom>
        </p:spPr>
      </p:pic>
      <p:pic>
        <p:nvPicPr>
          <p:cNvPr id="16" name="Slid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29960" r="89063" b="25857"/>
          <a:stretch>
            <a:fillRect/>
          </a:stretch>
        </p:blipFill>
        <p:spPr>
          <a:xfrm>
            <a:off x="0" y="1643050"/>
            <a:ext cx="714380" cy="40719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0924" y="243043"/>
            <a:ext cx="7386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Предварительный опрос инвалидов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 14 лет, имеющих заключение об установлении гражданину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степени ограничения способности к трудовой деятельности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2169375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Нижневартовск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опрошено 568, выявлено 6 человек нуждающихся в услуге социальная занятость. Участвуют в проекте 4 человека. 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Охват 67% от числа нуждающихся в социальной занятости.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5786" y="1312119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Нефтеюганск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опрошено 15, выявлено 4 человека нуждающихся в услуге социальная занятость. Участвуют в проекте 4 человека. 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Охват 100 % от числа нуждающихся в социальной занятости.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5786" y="5143512"/>
            <a:ext cx="58024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Урай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опрошено 52, выявлено 4 человека нуждающихся в услуге социальная занятость. 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Участвуют в проекте 4 человека. 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Охват 100 % от числа нуждающихся в социальной занятости.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5786" y="3975374"/>
            <a:ext cx="52149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Пыть-Ях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опрошено 4, выявлено 4 человека нуждающихся в услуге социальная занятость. 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Участвуют в проекте 4 человека. 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Охват 100 % от числа нуждающихся в социальной занятости.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5786" y="2928934"/>
            <a:ext cx="486633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Нягань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опрошено 25, выявлено 6 человек нуждающихся в услуге социальная занятость. 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Участвуют в проекте 4 человека. 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Охват 67% от числа нуждающихся в социальной занятости.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328703298"/>
              </p:ext>
            </p:extLst>
          </p:nvPr>
        </p:nvGraphicFramePr>
        <p:xfrm>
          <a:off x="5214926" y="2571744"/>
          <a:ext cx="3929074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75468"/>
            <a:ext cx="1296144" cy="1296144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187624" y="169573"/>
            <a:ext cx="6504879" cy="635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пилотного проекта, целевая группа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23162"/>
              </p:ext>
            </p:extLst>
          </p:nvPr>
        </p:nvGraphicFramePr>
        <p:xfrm>
          <a:off x="2166942" y="1135789"/>
          <a:ext cx="6596066" cy="4729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0207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КОМУ?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ru-RU" sz="140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дети-инвалиды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инвалиды 18+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14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СКОЛЬКО?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момента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зачисления на обслуживание по                            направлению социальная занятость (не ограничено по времени, бессрочно)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endParaRPr lang="ru-RU" sz="1400" baseline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54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ГДЕ?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организациях, уполномоченные на осуществление 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 по социальной занятости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46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КАК?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путем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подачи заявления в КУ «Агентство социального благополучия населения Югры»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Slid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29960" r="89063" b="25857"/>
          <a:stretch>
            <a:fillRect/>
          </a:stretch>
        </p:blipFill>
        <p:spPr>
          <a:xfrm>
            <a:off x="0" y="1643050"/>
            <a:ext cx="714380" cy="407196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63809" y="4767236"/>
            <a:ext cx="185738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ser\Desktop\Доклад директора ДСР\Урай\Получатель2 УКЦСО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928670"/>
            <a:ext cx="121444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User\Desktop\Доклад директора ДСР\нижневартовск\НМРЦДИ соц занятость\НМРЦДИ получатель (2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3" y="4714884"/>
            <a:ext cx="190501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User\Desktop\Доклад директора ДСР\пыть-ях\Гончар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2573465"/>
            <a:ext cx="121444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User\Desktop\Доклад директора ДСР\нефтеюганск из дела\НРЦ получатель растен в зимнем саду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4395933"/>
            <a:ext cx="1310783" cy="174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User\Desktop\Доклад директора ДСР\нефтеюганск из дела\НРЦ получатель растен в теплице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20662" y="4804610"/>
            <a:ext cx="1785950" cy="133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86380" y="1107265"/>
            <a:ext cx="353409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имеющие в ИПРА заключение                         об установлении 3 степени            ограничения способности к                 трудовой деятельности, исключительно со значительной помощью других лиц</a:t>
            </a:r>
            <a:endParaRPr lang="ru-RU" sz="1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85728"/>
            <a:ext cx="1296144" cy="1296144"/>
          </a:xfrm>
          <a:prstGeom prst="rect">
            <a:avLst/>
          </a:prstGeom>
        </p:spPr>
      </p:pic>
      <p:pic>
        <p:nvPicPr>
          <p:cNvPr id="16" name="Slid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29960" r="89063" b="25857"/>
          <a:stretch>
            <a:fillRect/>
          </a:stretch>
        </p:blipFill>
        <p:spPr>
          <a:xfrm>
            <a:off x="0" y="1643050"/>
            <a:ext cx="714380" cy="40719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71472" y="28572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 по организации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социальной занятости инвалидов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1500174"/>
            <a:ext cx="264320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опрошено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664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гражданина, имеющих заключение об установлении гражданину 3 степени ограничения способности к трудовой  деятельности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3357562"/>
            <a:ext cx="271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24,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них нуждаются в услугах по социальной занятости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4714884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участвуют в проекте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786580" y="3642520"/>
            <a:ext cx="4714908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143240" y="1723901"/>
            <a:ext cx="600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45% мужчин; 55% женщин;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30%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младше 20 лет; 50%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 21 до 30 лет; 20%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старше 30 лет</a:t>
            </a:r>
          </a:p>
          <a:p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143240" y="2722830"/>
            <a:ext cx="55721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35%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ментальные нарушения;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нарушение опорно-двигательного аппарата;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психические нарушения;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20 %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синдром Дауна и сопутствующие заболевания;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тяжелое поражение ЦНС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214678" y="4763232"/>
            <a:ext cx="5929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0% 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степень – незначительные нарушения (4-11 баллов);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степень – умеренные нарушения (12-22 балла);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70%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степень – выраженные нарушения (23-33 балла);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степень – значительно выраженные нарушения (34-44 балла)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0800000">
            <a:off x="3786182" y="4071942"/>
            <a:ext cx="4714908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3571868" y="2285993"/>
            <a:ext cx="4714908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43472" y="2331170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Нозологии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36067" y="4089512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нарушений автономии инвалида в части самостоятельного выполнения трудовой деятельности. Проживание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55976" y="1269221"/>
            <a:ext cx="442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Гендерный состав, возраст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4g3JmWU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285728"/>
            <a:ext cx="1296144" cy="1296144"/>
          </a:xfrm>
          <a:prstGeom prst="rect">
            <a:avLst/>
          </a:prstGeom>
        </p:spPr>
      </p:pic>
      <p:pic>
        <p:nvPicPr>
          <p:cNvPr id="16" name="Slid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29960" r="89063" b="25857"/>
          <a:stretch>
            <a:fillRect/>
          </a:stretch>
        </p:blipFill>
        <p:spPr>
          <a:xfrm>
            <a:off x="0" y="1643050"/>
            <a:ext cx="714380" cy="40719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8213" y="340094"/>
            <a:ext cx="72152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видов деятельности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1071546"/>
            <a:ext cx="2857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Рукоделие.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Деревообработка.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Растениеводство.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Оказание бытовых услуг.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полиграфической продукцией.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архивом.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документами.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Прием и перевод входящих звонков на сотрудников.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подготовке мероприятий.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Работы по уборке мусора.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Награждение победителей и призеров соревнований в составе группы награждения.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Другие виды деятельности.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929456" y="3642520"/>
            <a:ext cx="4714908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357586" y="1500174"/>
            <a:ext cx="5572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45% </a:t>
            </a:r>
            <a:r>
              <a:rPr lang="ru-RU" sz="14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рукоделие;</a:t>
            </a:r>
          </a:p>
          <a:p>
            <a:pPr>
              <a:buFont typeface="Wingdings" pitchFamily="2" charset="2"/>
              <a:buChar char="Ø"/>
            </a:pPr>
            <a:r>
              <a:rPr lang="ru-RU" sz="14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10% </a:t>
            </a:r>
            <a:r>
              <a:rPr lang="ru-RU" sz="14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деревообработка;</a:t>
            </a:r>
          </a:p>
          <a:p>
            <a:pPr>
              <a:buFont typeface="Wingdings" pitchFamily="2" charset="2"/>
              <a:buChar char="Ø"/>
            </a:pPr>
            <a:r>
              <a:rPr lang="ru-RU" sz="14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25% </a:t>
            </a:r>
            <a:r>
              <a:rPr lang="ru-RU" sz="14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растениеводство;</a:t>
            </a:r>
          </a:p>
          <a:p>
            <a:pPr>
              <a:buFont typeface="Wingdings" pitchFamily="2" charset="2"/>
              <a:buChar char="Ø"/>
            </a:pPr>
            <a:r>
              <a:rPr lang="ru-RU" sz="145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15% </a:t>
            </a:r>
            <a:r>
              <a:rPr lang="ru-RU" sz="145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45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хозяйственно-бытовая деятельность; </a:t>
            </a:r>
          </a:p>
          <a:p>
            <a:pPr>
              <a:buFont typeface="Wingdings" pitchFamily="2" charset="2"/>
              <a:buChar char="Ø"/>
            </a:pPr>
            <a:r>
              <a:rPr lang="ru-RU" sz="14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5% </a:t>
            </a:r>
            <a:r>
              <a:rPr lang="ru-RU" sz="145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компьютерная грамотность </a:t>
            </a:r>
            <a:endParaRPr lang="ru-RU" sz="145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13434" y="887095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деятельности,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реализуемые в 2024 году:</a:t>
            </a:r>
          </a:p>
        </p:txBody>
      </p:sp>
      <p:pic>
        <p:nvPicPr>
          <p:cNvPr id="24" name="Picture 1" descr="C:\Users\User\Desktop\Доклад директора ДСР\Урай\получатель3 УКЦСОН.JPG"/>
          <p:cNvPicPr>
            <a:picLocks noChangeAspect="1" noChangeArrowheads="1"/>
          </p:cNvPicPr>
          <p:nvPr/>
        </p:nvPicPr>
        <p:blipFill>
          <a:blip r:embed="rId5" cstate="print"/>
          <a:srcRect t="19062" b="12500"/>
          <a:stretch>
            <a:fillRect/>
          </a:stretch>
        </p:blipFill>
        <p:spPr bwMode="auto">
          <a:xfrm>
            <a:off x="7476101" y="2098471"/>
            <a:ext cx="1447357" cy="214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Users\User\Desktop\Доклад директора ДСР\нефтеюганск из дела\НРЦ получатель развивающая деятельнос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4079" y="2788246"/>
            <a:ext cx="190501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C:\Users\User\Desktop\Доклад директора ДСР\нижневартовск\НМРЦДИ соц занятость\НМРЦДИ получатель (6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4886" y="4368141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2120" y="4302354"/>
            <a:ext cx="307229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3" descr="C:\Users\User\Desktop\Доклад директора ДСР\нижневартовск\НМРЦДИ соц занятость\НМРЦДИ занятия с психологом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53326" y="2771819"/>
            <a:ext cx="190501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997</Words>
  <Application>Microsoft Office PowerPoint</Application>
  <PresentationFormat>Экран (4:3)</PresentationFormat>
  <Paragraphs>140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Региональная система организации  социальной занятости инвалидов  в Ханты-Мансийском автономном округе – Югре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753</dc:creator>
  <cp:lastModifiedBy>Громова Дарья Михайловна</cp:lastModifiedBy>
  <cp:revision>154</cp:revision>
  <dcterms:created xsi:type="dcterms:W3CDTF">2024-10-22T09:54:32Z</dcterms:created>
  <dcterms:modified xsi:type="dcterms:W3CDTF">2024-12-27T11:14:03Z</dcterms:modified>
</cp:coreProperties>
</file>